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6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7.xml" ContentType="application/vnd.openxmlformats-officedocument.presentationml.tags+xml"/>
  <Override PartName="/ppt/notesSlides/notesSlide15.xml" ContentType="application/vnd.openxmlformats-officedocument.presentationml.notesSlide+xml"/>
  <Override PartName="/ppt/tags/tag8.xml" ContentType="application/vnd.openxmlformats-officedocument.presentationml.tag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  <p:sldMasterId id="2147483671" r:id="rId2"/>
  </p:sldMasterIdLst>
  <p:notesMasterIdLst>
    <p:notesMasterId r:id="rId19"/>
  </p:notesMasterIdLst>
  <p:sldIdLst>
    <p:sldId id="256" r:id="rId3"/>
    <p:sldId id="527" r:id="rId4"/>
    <p:sldId id="528" r:id="rId5"/>
    <p:sldId id="553" r:id="rId6"/>
    <p:sldId id="529" r:id="rId7"/>
    <p:sldId id="554" r:id="rId8"/>
    <p:sldId id="530" r:id="rId9"/>
    <p:sldId id="563" r:id="rId10"/>
    <p:sldId id="564" r:id="rId11"/>
    <p:sldId id="555" r:id="rId12"/>
    <p:sldId id="531" r:id="rId13"/>
    <p:sldId id="565" r:id="rId14"/>
    <p:sldId id="556" r:id="rId15"/>
    <p:sldId id="512" r:id="rId16"/>
    <p:sldId id="516" r:id="rId17"/>
    <p:sldId id="532" r:id="rId18"/>
  </p:sldIdLst>
  <p:sldSz cx="9144000" cy="5143500" type="screen16x9"/>
  <p:notesSz cx="6858000" cy="9144000"/>
  <p:custShowLst>
    <p:custShow name="自定义放映 1" id="0">
      <p:sldLst>
        <p:sld r:id="rId3"/>
      </p:sldLst>
    </p:custShow>
  </p:custShowLst>
  <p:custDataLst>
    <p:tags r:id="rId20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41">
          <p15:clr>
            <a:srgbClr val="A4A3A4"/>
          </p15:clr>
        </p15:guide>
        <p15:guide id="2" pos="297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FDD903"/>
    <a:srgbClr val="0000FF"/>
    <a:srgbClr val="B2B2B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17" autoAdjust="0"/>
    <p:restoredTop sz="94464" autoAdjust="0"/>
  </p:normalViewPr>
  <p:slideViewPr>
    <p:cSldViewPr>
      <p:cViewPr varScale="1">
        <p:scale>
          <a:sx n="108" d="100"/>
          <a:sy n="108" d="100"/>
        </p:scale>
        <p:origin x="725" y="72"/>
      </p:cViewPr>
      <p:guideLst>
        <p:guide orient="horz" pos="1541"/>
        <p:guide pos="297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198" cy="7619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02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3025" y="0"/>
            <a:ext cx="29733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Rot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02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3025" y="8685213"/>
            <a:ext cx="29733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3A930D33-079D-4CA9-A1E7-7078CAC5F2FE}" type="slidenum">
              <a:rPr lang="zh-CN" alt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30D33-079D-4CA9-A1E7-7078CAC5F2FE}" type="slidenum">
              <a:rPr lang="zh-CN" alt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30D33-079D-4CA9-A1E7-7078CAC5F2FE}" type="slidenum">
              <a:rPr lang="zh-CN" alt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11FC198-2D83-4DFC-8CDD-7D23AF44D41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1FC198-2D83-4DFC-8CDD-7D23AF44D41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49895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30D33-079D-4CA9-A1E7-7078CAC5F2FE}" type="slidenum">
              <a:rPr lang="zh-CN" alt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67B3-65C6-4357-823E-5417E7D3727A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30D33-079D-4CA9-A1E7-7078CAC5F2FE}" type="slidenum">
              <a:rPr lang="zh-CN" alt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A930D33-079D-4CA9-A1E7-7078CAC5F2F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11FC198-2D83-4DFC-8CDD-7D23AF44D41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11FC198-2D83-4DFC-8CDD-7D23AF44D41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30D33-079D-4CA9-A1E7-7078CAC5F2FE}" type="slidenum">
              <a:rPr lang="zh-CN" alt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11FC198-2D83-4DFC-8CDD-7D23AF44D41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30D33-079D-4CA9-A1E7-7078CAC5F2FE}" type="slidenum">
              <a:rPr lang="zh-CN" alt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11FC198-2D83-4DFC-8CDD-7D23AF44D41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67B3-65C6-4357-823E-5417E7D3727A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67B3-65C6-4357-823E-5417E7D3727A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241300" y="17780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·</a:t>
            </a:r>
            <a:r>
              <a:rPr lang="zh-CN" altLang="en-US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单击此处添加文字标题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241300" y="17780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·</a:t>
            </a:r>
            <a:r>
              <a:rPr lang="zh-CN" altLang="en-US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单击此处添加文字标题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241300" y="17780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·</a:t>
            </a:r>
            <a:r>
              <a:rPr lang="zh-CN" altLang="en-US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单击此处添加文字标题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241300" y="17780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·</a:t>
            </a:r>
            <a:r>
              <a:rPr lang="zh-CN" altLang="en-US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单击此处添加文字标题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241300" y="17780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·</a:t>
            </a:r>
            <a:r>
              <a:rPr lang="zh-CN" altLang="en-US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单击此处添加文字标题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241300" y="17780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·</a:t>
            </a:r>
            <a:r>
              <a:rPr lang="zh-CN" altLang="en-US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单击此处添加文字标题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241300" y="17780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·</a:t>
            </a:r>
            <a:r>
              <a:rPr lang="zh-CN" altLang="en-US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单击此处添加文字标题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241300" y="17780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·</a:t>
            </a:r>
            <a:r>
              <a:rPr lang="zh-CN" altLang="en-US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单击此处添加文字标题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2"/>
            <a:ext cx="9144000" cy="51407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241300" y="17780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·</a:t>
            </a:r>
            <a:r>
              <a:rPr lang="zh-CN" altLang="en-US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单击此处添加文字标题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241300" y="17780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·</a:t>
            </a:r>
            <a:r>
              <a:rPr lang="zh-CN" altLang="en-US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单击此处添加文字标题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241300" y="17780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·</a:t>
            </a:r>
            <a:r>
              <a:rPr lang="zh-CN" altLang="en-US" sz="2800" b="0" dirty="0">
                <a:latin typeface="华文行楷" panose="02010800040101010101" pitchFamily="2" charset="-122"/>
                <a:ea typeface="华文行楷" panose="02010800040101010101" pitchFamily="2" charset="-122"/>
              </a:rPr>
              <a:t>单击此处添加文字标题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1DF8838-2596-481A-81BD-BA549497E720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2019/3/17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F7507C5-9851-4EF6-82C9-5647805156C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06008" y="123478"/>
            <a:ext cx="2741856" cy="277143"/>
          </a:xfrm>
        </p:spPr>
        <p:txBody>
          <a:bodyPr/>
          <a:lstStyle>
            <a:lvl1pPr algn="l"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单击此处添加文字标题</a:t>
            </a:r>
          </a:p>
        </p:txBody>
      </p:sp>
      <p:sp>
        <p:nvSpPr>
          <p:cNvPr id="21" name="流程图: 离页连接符 20"/>
          <p:cNvSpPr/>
          <p:nvPr userDrawn="1"/>
        </p:nvSpPr>
        <p:spPr>
          <a:xfrm>
            <a:off x="213424" y="-1"/>
            <a:ext cx="381569" cy="561975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F102D13-023C-493B-946F-6334B1550202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2019/3/17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027665-4685-4CFB-A4DF-574C5BBB6387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170EC45-3C31-4C3D-8B77-22FF0C9AAD4A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2019/3/17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D4074A8-D729-49BB-A7BC-DB2359C77DB8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6DE339D-55A7-444C-B9D1-1957295915E5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2019/3/17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CB3A32D-1FCD-4730-805F-780D3DD87911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942A674-53CD-422B-9892-C4EF0827967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2019/3/17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B350D4-CBC2-4A07-BB4A-B4CC231CE9C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50000">
              <a:srgbClr val="ECECEC"/>
            </a:gs>
            <a:gs pos="0">
              <a:srgbClr val="E2E2E2"/>
            </a:gs>
            <a:gs pos="100000">
              <a:schemeClr val="bg1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73165C5-19AB-4D7E-BF4E-8030D4BC8E07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2019/3/17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C2AC4E-50CB-4334-996F-7EE8464BD267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6C6AEFD-D42C-445E-A078-69D256A721CC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2019/3/17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3B7A587-D83B-45BF-80B0-EB01029C5564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F3F2B87-989E-4F4D-A3D6-9B10DAD785BB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2019/3/17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8954EB6-7BED-43FD-8483-DCA0766CC83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DDB09A5-729D-4B62-9A05-E166FB412201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2019/3/17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2A21541-2C8E-4FE7-AD01-6AECC40AD2EC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CA76A6C-E1BF-41A9-90D8-1F55C472F0D3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2019/3/17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AC6EAE7-8652-497A-B0B9-2516C5BD65FF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2"/>
            <a:ext cx="9144000" cy="514075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" y="3459315"/>
            <a:ext cx="5906536" cy="16841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518" y="2685047"/>
            <a:ext cx="3541483" cy="2457704"/>
          </a:xfrm>
          <a:prstGeom prst="rect">
            <a:avLst/>
          </a:prstGeom>
        </p:spPr>
      </p:pic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2378487" y="713105"/>
            <a:ext cx="2926080" cy="9220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zh-CN" sz="5400" dirty="0"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模拟三国</a:t>
            </a:r>
          </a:p>
        </p:txBody>
      </p:sp>
      <p:sp>
        <p:nvSpPr>
          <p:cNvPr id="12" name="TextBox 5"/>
          <p:cNvSpPr txBox="1">
            <a:spLocks noChangeArrowheads="1"/>
          </p:cNvSpPr>
          <p:nvPr/>
        </p:nvSpPr>
        <p:spPr bwMode="auto">
          <a:xfrm>
            <a:off x="2074100" y="2100072"/>
            <a:ext cx="3230880" cy="829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组长：王华怿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组员：吴帅毅、王仕杰</a:t>
            </a:r>
          </a:p>
        </p:txBody>
      </p:sp>
      <p:pic>
        <p:nvPicPr>
          <p:cNvPr id="2" name="图片 1" descr="G16-LOG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3715" y="713105"/>
            <a:ext cx="2143760" cy="2143760"/>
          </a:xfrm>
          <a:prstGeom prst="ellipse">
            <a:avLst/>
          </a:prstGeom>
          <a:ln w="63500" cap="rnd">
            <a:solidFill>
              <a:srgbClr val="333333">
                <a:alpha val="70000"/>
              </a:srgb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文本框 2"/>
          <p:cNvSpPr txBox="1"/>
          <p:nvPr/>
        </p:nvSpPr>
        <p:spPr>
          <a:xfrm>
            <a:off x="3505228" y="1546860"/>
            <a:ext cx="33584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——</a:t>
            </a:r>
            <a:r>
              <a:rPr lang="en-US" altLang="zh-CN" sz="2400" dirty="0"/>
              <a:t>G16,</a:t>
            </a:r>
            <a:r>
              <a:rPr lang="zh-CN" altLang="en-US" sz="2400" dirty="0"/>
              <a:t>明德</a:t>
            </a:r>
            <a:r>
              <a:rPr lang="en-US" altLang="zh-CN" sz="2400" dirty="0"/>
              <a:t>1-518</a:t>
            </a:r>
            <a:r>
              <a:rPr lang="zh-CN" altLang="en-US" sz="2400" dirty="0"/>
              <a:t>小组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99"/>
                            </p:stCondLst>
                            <p:childTnLst>
                              <p:par>
                                <p:cTn id="22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99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2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00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1368" y="82029"/>
            <a:ext cx="3295591" cy="2472577"/>
          </a:xfrm>
          <a:prstGeom prst="rect">
            <a:avLst/>
          </a:prstGeom>
        </p:spPr>
      </p:pic>
      <p:pic>
        <p:nvPicPr>
          <p:cNvPr id="4" name="图片 3" descr="00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1584" y="2571749"/>
            <a:ext cx="3276514" cy="2472577"/>
          </a:xfrm>
          <a:prstGeom prst="rect">
            <a:avLst/>
          </a:prstGeom>
        </p:spPr>
      </p:pic>
      <p:pic>
        <p:nvPicPr>
          <p:cNvPr id="6" name="图片 5" descr="00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714" y="1849023"/>
            <a:ext cx="4283081" cy="31991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25754" y="93980"/>
            <a:ext cx="37890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我们小组所预想的界面和所需要实现的功能和下面的类似，但会有所创新！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0" y="1372"/>
            <a:ext cx="9144001" cy="5142128"/>
            <a:chOff x="0" y="1372"/>
            <a:chExt cx="9144001" cy="5142128"/>
          </a:xfrm>
        </p:grpSpPr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2"/>
              <a:ext cx="9144000" cy="5140757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" y="3459315"/>
              <a:ext cx="5906536" cy="1684185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2518" y="2667267"/>
              <a:ext cx="3541483" cy="2457704"/>
            </a:xfrm>
            <a:prstGeom prst="rect">
              <a:avLst/>
            </a:prstGeom>
          </p:spPr>
        </p:pic>
      </p:grpSp>
      <p:sp>
        <p:nvSpPr>
          <p:cNvPr id="12" name="文本框 9"/>
          <p:cNvSpPr txBox="1"/>
          <p:nvPr/>
        </p:nvSpPr>
        <p:spPr>
          <a:xfrm>
            <a:off x="2491740" y="2710482"/>
            <a:ext cx="4264660" cy="6223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1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开发计划</a:t>
            </a:r>
          </a:p>
        </p:txBody>
      </p:sp>
      <p:sp>
        <p:nvSpPr>
          <p:cNvPr id="13" name="Freeform 5"/>
          <p:cNvSpPr/>
          <p:nvPr/>
        </p:nvSpPr>
        <p:spPr bwMode="auto">
          <a:xfrm>
            <a:off x="3901440" y="1428780"/>
            <a:ext cx="1341120" cy="120917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TextBox 7"/>
          <p:cNvSpPr>
            <a:spLocks noChangeArrowheads="1"/>
          </p:cNvSpPr>
          <p:nvPr/>
        </p:nvSpPr>
        <p:spPr bwMode="auto">
          <a:xfrm>
            <a:off x="2491740" y="607789"/>
            <a:ext cx="416052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DBB061">
                    <a:lumMod val="20000"/>
                    <a:lumOff val="80000"/>
                  </a:srgbClr>
                </a:solidFill>
                <a:effectLst/>
                <a:uLnTx/>
                <a:uFillTx/>
                <a:latin typeface="Swis721 Th BT" pitchFamily="34" charset="0"/>
                <a:ea typeface="微软雅黑" panose="020B0503020204020204" pitchFamily="34" charset="-122"/>
                <a:cs typeface="LilyUPC" pitchFamily="34" charset="-34"/>
                <a:sym typeface="微软雅黑" panose="020B0503020204020204" pitchFamily="34" charset="-122"/>
              </a:rPr>
              <a:t>THE BUSENESS PLAN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DBB061">
                  <a:lumMod val="20000"/>
                  <a:lumOff val="80000"/>
                </a:srgbClr>
              </a:solidFill>
              <a:effectLst/>
              <a:uLnTx/>
              <a:uFillTx/>
              <a:latin typeface="Swis721 Th BT" pitchFamily="34" charset="0"/>
              <a:ea typeface="微软雅黑" panose="020B0503020204020204" pitchFamily="34" charset="-122"/>
              <a:cs typeface="LilyUPC" pitchFamily="34" charset="-34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92088" y="1700361"/>
            <a:ext cx="75982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04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2"/>
            <a:ext cx="9144000" cy="5140757"/>
          </a:xfrm>
          <a:prstGeom prst="rect">
            <a:avLst/>
          </a:prstGeom>
        </p:spPr>
      </p:pic>
      <p:sp>
        <p:nvSpPr>
          <p:cNvPr id="18" name="TextBox 7"/>
          <p:cNvSpPr>
            <a:spLocks noChangeArrowheads="1"/>
          </p:cNvSpPr>
          <p:nvPr/>
        </p:nvSpPr>
        <p:spPr bwMode="auto">
          <a:xfrm>
            <a:off x="2491740" y="607789"/>
            <a:ext cx="416052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DBB061">
                    <a:lumMod val="20000"/>
                    <a:lumOff val="80000"/>
                  </a:srgbClr>
                </a:solidFill>
                <a:effectLst/>
                <a:uLnTx/>
                <a:uFillTx/>
                <a:latin typeface="Swis721 Th BT" pitchFamily="34" charset="0"/>
                <a:ea typeface="微软雅黑" panose="020B0503020204020204" pitchFamily="34" charset="-122"/>
                <a:cs typeface="LilyUPC" pitchFamily="34" charset="-34"/>
                <a:sym typeface="微软雅黑" panose="020B0503020204020204" pitchFamily="34" charset="-122"/>
              </a:rPr>
              <a:t>THE BUSENESS PLAN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DBB061">
                  <a:lumMod val="20000"/>
                  <a:lumOff val="80000"/>
                </a:srgbClr>
              </a:solidFill>
              <a:effectLst/>
              <a:uLnTx/>
              <a:uFillTx/>
              <a:latin typeface="Swis721 Th BT" pitchFamily="34" charset="0"/>
              <a:ea typeface="微软雅黑" panose="020B0503020204020204" pitchFamily="34" charset="-122"/>
              <a:cs typeface="LilyUPC" pitchFamily="34" charset="-34"/>
              <a:sym typeface="微软雅黑" panose="020B0503020204020204" pitchFamily="34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BE5623AF-C2EE-4462-A986-F3D933C67827}"/>
              </a:ext>
            </a:extLst>
          </p:cNvPr>
          <p:cNvSpPr/>
          <p:nvPr/>
        </p:nvSpPr>
        <p:spPr>
          <a:xfrm>
            <a:off x="533505" y="914676"/>
            <a:ext cx="3562023" cy="356202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gradFill>
              <a:gsLst>
                <a:gs pos="3300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使用</a:t>
            </a:r>
            <a:r>
              <a:rPr lang="en-US" altLang="zh-CN" dirty="0">
                <a:solidFill>
                  <a:schemeClr val="tx1"/>
                </a:solidFill>
              </a:rPr>
              <a:t>Unity</a:t>
            </a:r>
            <a:r>
              <a:rPr lang="zh-CN" altLang="en-US" dirty="0">
                <a:solidFill>
                  <a:schemeClr val="tx1"/>
                </a:solidFill>
              </a:rPr>
              <a:t>游戏引擎的</a:t>
            </a:r>
            <a:r>
              <a:rPr lang="en-US" altLang="zh-CN" dirty="0">
                <a:solidFill>
                  <a:schemeClr val="tx1"/>
                </a:solidFill>
              </a:rPr>
              <a:t>2D</a:t>
            </a:r>
            <a:r>
              <a:rPr lang="zh-CN" altLang="en-US" dirty="0">
                <a:solidFill>
                  <a:schemeClr val="tx1"/>
                </a:solidFill>
              </a:rPr>
              <a:t>引擎。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</a:rPr>
              <a:t>优点：引擎内素材丰富，操作简单，可以使用免费开源版本。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</a:rPr>
              <a:t>缺点</a:t>
            </a:r>
            <a:r>
              <a:rPr lang="en-US" altLang="zh-CN" dirty="0">
                <a:solidFill>
                  <a:schemeClr val="tx1"/>
                </a:solidFill>
              </a:rPr>
              <a:t>:</a:t>
            </a:r>
            <a:r>
              <a:rPr lang="zh-CN" altLang="en-US" dirty="0">
                <a:solidFill>
                  <a:schemeClr val="tx1"/>
                </a:solidFill>
              </a:rPr>
              <a:t>需要大量时间学习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D65E64C8-F613-4CA5-9E85-6FCCC2A5A6F2}"/>
              </a:ext>
            </a:extLst>
          </p:cNvPr>
          <p:cNvSpPr/>
          <p:nvPr/>
        </p:nvSpPr>
        <p:spPr>
          <a:xfrm>
            <a:off x="5178843" y="915565"/>
            <a:ext cx="3561133" cy="356113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gradFill>
              <a:gsLst>
                <a:gs pos="3300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使用</a:t>
            </a:r>
            <a:r>
              <a:rPr lang="en-US" altLang="zh-CN" dirty="0" err="1">
                <a:solidFill>
                  <a:schemeClr val="tx1"/>
                </a:solidFill>
              </a:rPr>
              <a:t>LayaAir</a:t>
            </a:r>
            <a:r>
              <a:rPr lang="zh-CN" altLang="en-US" dirty="0">
                <a:solidFill>
                  <a:schemeClr val="tx1"/>
                </a:solidFill>
              </a:rPr>
              <a:t>游戏引擎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</a:rPr>
              <a:t>优点：只需编写一次就可以直接同时发布在安卓和</a:t>
            </a:r>
            <a:r>
              <a:rPr lang="en-US" altLang="zh-CN" dirty="0">
                <a:solidFill>
                  <a:schemeClr val="tx1"/>
                </a:solidFill>
              </a:rPr>
              <a:t>iOS</a:t>
            </a:r>
            <a:r>
              <a:rPr lang="zh-CN" altLang="en-US" dirty="0">
                <a:solidFill>
                  <a:schemeClr val="tx1"/>
                </a:solidFill>
              </a:rPr>
              <a:t>。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</a:rPr>
              <a:t>缺点：但是需要大量时间自学</a:t>
            </a:r>
            <a:r>
              <a:rPr lang="en-US" altLang="zh-CN" dirty="0">
                <a:solidFill>
                  <a:schemeClr val="tx1"/>
                </a:solidFill>
              </a:rPr>
              <a:t>JS</a:t>
            </a:r>
            <a:r>
              <a:rPr lang="zh-CN" altLang="en-US" dirty="0">
                <a:solidFill>
                  <a:schemeClr val="tx1"/>
                </a:solidFill>
              </a:rPr>
              <a:t>或者</a:t>
            </a:r>
            <a:r>
              <a:rPr lang="en-US" altLang="zh-CN" dirty="0">
                <a:solidFill>
                  <a:schemeClr val="tx1"/>
                </a:solidFill>
              </a:rPr>
              <a:t>TS</a:t>
            </a:r>
            <a:r>
              <a:rPr lang="zh-CN" altLang="en-US" dirty="0">
                <a:solidFill>
                  <a:schemeClr val="tx1"/>
                </a:solidFill>
              </a:rPr>
              <a:t>语言，因为只支持这三种语言。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135301F-467D-4AE8-80DD-08138A5D0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5857" y="3638522"/>
            <a:ext cx="1152525" cy="7143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D8E9931-235C-4684-BC2D-47DA8762C9D2}"/>
              </a:ext>
            </a:extLst>
          </p:cNvPr>
          <p:cNvSpPr/>
          <p:nvPr/>
        </p:nvSpPr>
        <p:spPr>
          <a:xfrm>
            <a:off x="1392629" y="297875"/>
            <a:ext cx="18437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Axure Handwriting" panose="020B0402020200020204" pitchFamily="34" charset="0"/>
              </a:rPr>
              <a:t>如果在</a:t>
            </a:r>
            <a:r>
              <a:rPr lang="en-US" altLang="zh-CN" sz="2400" b="1" dirty="0">
                <a:latin typeface="Axure Handwriting" panose="020B0402020200020204" pitchFamily="34" charset="0"/>
              </a:rPr>
              <a:t>PC</a:t>
            </a:r>
            <a:r>
              <a:rPr lang="zh-CN" altLang="en-US" sz="2400" b="1" dirty="0">
                <a:latin typeface="Axure Handwriting" panose="020B0402020200020204" pitchFamily="34" charset="0"/>
              </a:rPr>
              <a:t>端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8AAABDA-1B3D-435F-BAEF-C20471BDC488}"/>
              </a:ext>
            </a:extLst>
          </p:cNvPr>
          <p:cNvSpPr/>
          <p:nvPr/>
        </p:nvSpPr>
        <p:spPr>
          <a:xfrm>
            <a:off x="6126458" y="334576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Axure Handwriting" panose="020B0402020200020204" pitchFamily="34" charset="0"/>
              </a:rPr>
              <a:t>如果在移动端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6DA1A7D-3AFF-4290-A479-A14AA52C3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7327" y="3293017"/>
            <a:ext cx="1614377" cy="107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02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18"/>
          <p:cNvSpPr/>
          <p:nvPr/>
        </p:nvSpPr>
        <p:spPr>
          <a:xfrm>
            <a:off x="1043608" y="1100704"/>
            <a:ext cx="6984776" cy="3528392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Line 4"/>
          <p:cNvSpPr>
            <a:spLocks noChangeShapeType="1"/>
          </p:cNvSpPr>
          <p:nvPr/>
        </p:nvSpPr>
        <p:spPr bwMode="auto">
          <a:xfrm flipH="1">
            <a:off x="5508105" y="1389456"/>
            <a:ext cx="4763" cy="3095625"/>
          </a:xfrm>
          <a:prstGeom prst="line">
            <a:avLst/>
          </a:prstGeom>
          <a:noFill/>
          <a:ln w="28575">
            <a:solidFill>
              <a:srgbClr val="000000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" name="矩形 19"/>
          <p:cNvSpPr>
            <a:spLocks noChangeArrowheads="1"/>
          </p:cNvSpPr>
          <p:nvPr/>
        </p:nvSpPr>
        <p:spPr bwMode="auto">
          <a:xfrm>
            <a:off x="701675" y="1451610"/>
            <a:ext cx="13430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</a:rPr>
              <a:t>第一周</a:t>
            </a:r>
          </a:p>
        </p:txBody>
      </p:sp>
      <p:sp>
        <p:nvSpPr>
          <p:cNvPr id="22" name="矩形 19"/>
          <p:cNvSpPr>
            <a:spLocks noChangeArrowheads="1"/>
          </p:cNvSpPr>
          <p:nvPr/>
        </p:nvSpPr>
        <p:spPr bwMode="auto">
          <a:xfrm>
            <a:off x="879475" y="2040890"/>
            <a:ext cx="11652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</a:rPr>
              <a:t>第二周</a:t>
            </a:r>
          </a:p>
        </p:txBody>
      </p:sp>
      <p:sp>
        <p:nvSpPr>
          <p:cNvPr id="23" name="矩形 19"/>
          <p:cNvSpPr>
            <a:spLocks noChangeArrowheads="1"/>
          </p:cNvSpPr>
          <p:nvPr/>
        </p:nvSpPr>
        <p:spPr bwMode="auto">
          <a:xfrm>
            <a:off x="-101600" y="2542540"/>
            <a:ext cx="319786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</a:rPr>
              <a:t>第三~第十二周</a:t>
            </a:r>
          </a:p>
        </p:txBody>
      </p:sp>
      <p:sp>
        <p:nvSpPr>
          <p:cNvPr id="24" name="矩形 19"/>
          <p:cNvSpPr>
            <a:spLocks noChangeArrowheads="1"/>
          </p:cNvSpPr>
          <p:nvPr/>
        </p:nvSpPr>
        <p:spPr bwMode="auto">
          <a:xfrm>
            <a:off x="534035" y="3002915"/>
            <a:ext cx="25622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</a:rPr>
              <a:t>第十二</a:t>
            </a:r>
            <a:r>
              <a:rPr lang="en-US" altLang="zh-CN" sz="2400" dirty="0">
                <a:latin typeface="华文行楷" panose="02010800040101010101" pitchFamily="2" charset="-122"/>
                <a:ea typeface="华文行楷" panose="02010800040101010101" pitchFamily="2" charset="-122"/>
              </a:rPr>
              <a:t>~</a:t>
            </a:r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</a:rPr>
              <a:t>第十四</a:t>
            </a:r>
          </a:p>
        </p:txBody>
      </p:sp>
      <p:sp>
        <p:nvSpPr>
          <p:cNvPr id="25" name="矩形 19"/>
          <p:cNvSpPr>
            <a:spLocks noChangeArrowheads="1"/>
          </p:cNvSpPr>
          <p:nvPr/>
        </p:nvSpPr>
        <p:spPr bwMode="auto">
          <a:xfrm>
            <a:off x="931545" y="3463290"/>
            <a:ext cx="176784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十四周以后</a:t>
            </a:r>
          </a:p>
        </p:txBody>
      </p:sp>
      <p:pic>
        <p:nvPicPr>
          <p:cNvPr id="26" name="图片 25" descr="墨迹5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945" y="1534325"/>
            <a:ext cx="3270415" cy="377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图片 26" descr="墨迹5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1087" y="2593058"/>
            <a:ext cx="2552173" cy="377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图片 27" descr="墨迹5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921" y="2082122"/>
            <a:ext cx="3110270" cy="377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图片 28" descr="墨迹5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022" y="3566631"/>
            <a:ext cx="2892841" cy="377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图片 29" descr="墨迹5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341" y="3085208"/>
            <a:ext cx="2552173" cy="377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矩形 30"/>
          <p:cNvSpPr/>
          <p:nvPr/>
        </p:nvSpPr>
        <p:spPr>
          <a:xfrm>
            <a:off x="5610225" y="1451610"/>
            <a:ext cx="250380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b="1" dirty="0">
                <a:latin typeface="华文楷体" panose="02010600040101010101" charset="-122"/>
                <a:ea typeface="华文楷体" panose="02010600040101010101" charset="-122"/>
              </a:rPr>
              <a:t>可行性分析、需求分析</a:t>
            </a:r>
          </a:p>
        </p:txBody>
      </p:sp>
      <p:sp>
        <p:nvSpPr>
          <p:cNvPr id="32" name="矩形 31"/>
          <p:cNvSpPr/>
          <p:nvPr/>
        </p:nvSpPr>
        <p:spPr>
          <a:xfrm>
            <a:off x="5648325" y="1948180"/>
            <a:ext cx="228346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b="1" dirty="0">
                <a:latin typeface="华文楷体" panose="02010600040101010101" charset="-122"/>
                <a:ea typeface="华文楷体" panose="02010600040101010101" charset="-122"/>
              </a:rPr>
              <a:t>建立初步模型、估算代码量、分配任务</a:t>
            </a:r>
          </a:p>
        </p:txBody>
      </p:sp>
      <p:sp>
        <p:nvSpPr>
          <p:cNvPr id="33" name="矩形 32"/>
          <p:cNvSpPr/>
          <p:nvPr/>
        </p:nvSpPr>
        <p:spPr>
          <a:xfrm>
            <a:off x="5724128" y="2688592"/>
            <a:ext cx="109982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b="1" dirty="0">
                <a:latin typeface="华文楷体" panose="02010600040101010101" charset="-122"/>
                <a:ea typeface="华文楷体" panose="02010600040101010101" charset="-122"/>
              </a:rPr>
              <a:t>编写代码</a:t>
            </a:r>
          </a:p>
        </p:txBody>
      </p:sp>
      <p:sp>
        <p:nvSpPr>
          <p:cNvPr id="34" name="矩形 33"/>
          <p:cNvSpPr/>
          <p:nvPr/>
        </p:nvSpPr>
        <p:spPr>
          <a:xfrm>
            <a:off x="5788263" y="3166903"/>
            <a:ext cx="109982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华文楷体" panose="02010600040101010101" charset="-122"/>
                <a:ea typeface="华文楷体" panose="02010600040101010101" charset="-122"/>
              </a:rPr>
              <a:t>综合测试</a:t>
            </a:r>
          </a:p>
        </p:txBody>
      </p:sp>
      <p:sp>
        <p:nvSpPr>
          <p:cNvPr id="35" name="矩形 34"/>
          <p:cNvSpPr/>
          <p:nvPr/>
        </p:nvSpPr>
        <p:spPr>
          <a:xfrm>
            <a:off x="5724128" y="3575363"/>
            <a:ext cx="109982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b="1" dirty="0">
                <a:latin typeface="华文楷体" panose="02010600040101010101" charset="-122"/>
                <a:ea typeface="华文楷体" panose="02010600040101010101" charset="-122"/>
              </a:rPr>
              <a:t>自由分配</a:t>
            </a:r>
          </a:p>
        </p:txBody>
      </p:sp>
      <p:pic>
        <p:nvPicPr>
          <p:cNvPr id="4100" name="Picture 4" descr="D:\png\2015sd55fs006_0001_flower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1195" y="635"/>
            <a:ext cx="2078990" cy="1312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5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5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5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5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5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2" presetClass="entr" presetSubtype="1" fill="hold" grpId="0" nodeType="withEffect">
                                  <p:stCondLst>
                                    <p:cond delay="7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1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2" presetClass="entr" presetSubtype="1" fill="hold" grpId="0" nodeType="withEffect">
                                  <p:stCondLst>
                                    <p:cond delay="7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2" presetClass="entr" presetSubtype="1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1" fill="hold" grpId="0" nodeType="withEffect">
                                  <p:stCondLst>
                                    <p:cond delay="8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87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20" grpId="0" bldLvl="0" animBg="1"/>
      <p:bldP spid="21" grpId="0"/>
      <p:bldP spid="22" grpId="0"/>
      <p:bldP spid="23" grpId="0"/>
      <p:bldP spid="24" grpId="0"/>
      <p:bldP spid="25" grpId="0"/>
      <p:bldP spid="31" grpId="0"/>
      <p:bldP spid="32" grpId="0"/>
      <p:bldP spid="33" grpId="0"/>
      <p:bldP spid="34" grpId="0"/>
      <p:bldP spid="3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L:\png\xiqi5g020200111_0002_27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70325"/>
            <a:ext cx="2123728" cy="2215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L:\png\Nipic_5412003_20110429223621504000-恢复的.psd_0009_f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580532"/>
            <a:ext cx="2010246" cy="151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327660" y="334645"/>
            <a:ext cx="31775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参考资料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898775" y="1468120"/>
            <a:ext cx="465582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[1] 聂明.游戏开发导论[M].西安电子科技大学出版社,2009.</a:t>
            </a:r>
          </a:p>
          <a:p>
            <a:r>
              <a:rPr lang="zh-CN" altLang="en-US" sz="2000" dirty="0"/>
              <a:t>[2] 张海藩.软件工程导论[M].清华大学出版社,1996:1-73.</a:t>
            </a:r>
          </a:p>
          <a:p>
            <a:r>
              <a:rPr lang="zh-CN" altLang="en-US" sz="2000" dirty="0"/>
              <a:t>[3] 日本光荣株式会社.《三国志》、《信长之野望》、《太阁立志传》系列</a:t>
            </a:r>
          </a:p>
          <a:p>
            <a:r>
              <a:rPr lang="zh-CN" altLang="en-US" sz="2000" dirty="0"/>
              <a:t>[4] Firaxis Games, 2K Games.《Sid Meiers Civilization》系列</a:t>
            </a:r>
          </a:p>
          <a:p>
            <a:r>
              <a:rPr lang="zh-CN" altLang="en-US" sz="2000" dirty="0"/>
              <a:t>[5] 桌游:镰刀战争等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42645" y="354965"/>
            <a:ext cx="7985125" cy="11068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6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小组成员分工及评价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57308" y="1666875"/>
            <a:ext cx="85341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王华怿：主要的前期的文字编写</a:t>
            </a:r>
            <a:r>
              <a:rPr lang="en-US" altLang="zh-CN" sz="36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,</a:t>
            </a:r>
            <a:r>
              <a:rPr lang="zh-CN" altLang="en-US" sz="36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评价优秀</a:t>
            </a:r>
          </a:p>
          <a:p>
            <a:endParaRPr lang="zh-CN" altLang="en-US" sz="36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r>
              <a:rPr lang="zh-CN" altLang="en-US" sz="36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吴帅毅：主要的</a:t>
            </a:r>
            <a:r>
              <a:rPr lang="en-US" altLang="zh-CN" sz="36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PPT</a:t>
            </a:r>
            <a:r>
              <a:rPr lang="zh-CN" altLang="en-US" sz="36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制作，评价优秀</a:t>
            </a:r>
          </a:p>
          <a:p>
            <a:endParaRPr lang="zh-CN" altLang="en-US" sz="3600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r>
              <a:rPr lang="zh-CN" altLang="en-US" sz="36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王仕杰</a:t>
            </a:r>
            <a:r>
              <a:rPr lang="zh-CN" altLang="en-US" sz="3600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： </a:t>
            </a:r>
            <a:r>
              <a:rPr lang="zh-CN" altLang="en-US" sz="36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资料的查询，评价良好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2"/>
            <a:ext cx="9144000" cy="5140757"/>
          </a:xfrm>
          <a:prstGeom prst="rect">
            <a:avLst/>
          </a:prstGeom>
        </p:spPr>
      </p:pic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2194337" y="643890"/>
            <a:ext cx="4559300" cy="132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感谢观看</a:t>
            </a:r>
            <a:r>
              <a:rPr kumimoji="0" lang="en-US" altLang="zh-CN" sz="8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!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12" name="TextBox 5"/>
          <p:cNvSpPr txBox="1">
            <a:spLocks noChangeArrowheads="1"/>
          </p:cNvSpPr>
          <p:nvPr/>
        </p:nvSpPr>
        <p:spPr bwMode="auto">
          <a:xfrm>
            <a:off x="4762055" y="2562987"/>
            <a:ext cx="3916045" cy="132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导师：杨枨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4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汇报：</a:t>
            </a:r>
            <a:r>
              <a:rPr lang="en-US" altLang="zh-CN" sz="4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G-16</a:t>
            </a:r>
            <a:r>
              <a:rPr lang="zh-CN" altLang="en-US" sz="4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小组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49"/>
                            </p:stCondLst>
                            <p:childTnLst>
                              <p:par>
                                <p:cTn id="12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2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372"/>
            <a:ext cx="9144001" cy="5142128"/>
            <a:chOff x="0" y="1372"/>
            <a:chExt cx="9144001" cy="5142128"/>
          </a:xfrm>
        </p:grpSpPr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2"/>
              <a:ext cx="9144000" cy="5140757"/>
            </a:xfrm>
            <a:prstGeom prst="rect">
              <a:avLst/>
            </a:prstGeom>
          </p:spPr>
        </p:pic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" y="3459315"/>
              <a:ext cx="5906536" cy="1684185"/>
            </a:xfrm>
            <a:prstGeom prst="rect">
              <a:avLst/>
            </a:prstGeom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2518" y="2667267"/>
              <a:ext cx="3541483" cy="2457704"/>
            </a:xfrm>
            <a:prstGeom prst="rect">
              <a:avLst/>
            </a:prstGeom>
          </p:spPr>
        </p:pic>
      </p:grpSp>
      <p:sp>
        <p:nvSpPr>
          <p:cNvPr id="31" name="文本框 9"/>
          <p:cNvSpPr txBox="1"/>
          <p:nvPr/>
        </p:nvSpPr>
        <p:spPr>
          <a:xfrm>
            <a:off x="1592486" y="2551838"/>
            <a:ext cx="1278124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1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游戏简介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048684" y="793673"/>
            <a:ext cx="10466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CONTENTS</a:t>
            </a:r>
            <a:endParaRPr kumimoji="0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6" name="Freeform 5"/>
          <p:cNvSpPr/>
          <p:nvPr/>
        </p:nvSpPr>
        <p:spPr bwMode="auto">
          <a:xfrm>
            <a:off x="1774465" y="1581176"/>
            <a:ext cx="945370" cy="85235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5" name="KSO_Shape"/>
          <p:cNvSpPr/>
          <p:nvPr/>
        </p:nvSpPr>
        <p:spPr bwMode="auto">
          <a:xfrm>
            <a:off x="1942866" y="1798413"/>
            <a:ext cx="608566" cy="417882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7" name="Freeform 5"/>
          <p:cNvSpPr/>
          <p:nvPr/>
        </p:nvSpPr>
        <p:spPr bwMode="auto">
          <a:xfrm>
            <a:off x="3371944" y="1581176"/>
            <a:ext cx="945370" cy="85235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9" name="KSO_Shape"/>
          <p:cNvSpPr/>
          <p:nvPr/>
        </p:nvSpPr>
        <p:spPr bwMode="auto">
          <a:xfrm>
            <a:off x="3598130" y="1802431"/>
            <a:ext cx="506538" cy="431400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" name="Freeform 5"/>
          <p:cNvSpPr/>
          <p:nvPr/>
        </p:nvSpPr>
        <p:spPr bwMode="auto">
          <a:xfrm>
            <a:off x="4969425" y="1581176"/>
            <a:ext cx="945370" cy="85235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6" name="KSO_Shape"/>
          <p:cNvSpPr/>
          <p:nvPr/>
        </p:nvSpPr>
        <p:spPr bwMode="auto">
          <a:xfrm>
            <a:off x="5179076" y="1742188"/>
            <a:ext cx="526068" cy="52080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7" name="Freeform 5"/>
          <p:cNvSpPr/>
          <p:nvPr/>
        </p:nvSpPr>
        <p:spPr bwMode="auto">
          <a:xfrm>
            <a:off x="6566905" y="1581176"/>
            <a:ext cx="945370" cy="85235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0" name="KSO_Shape"/>
          <p:cNvSpPr/>
          <p:nvPr/>
        </p:nvSpPr>
        <p:spPr bwMode="auto">
          <a:xfrm>
            <a:off x="6783480" y="1767145"/>
            <a:ext cx="512220" cy="435386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3" name="文本框 9"/>
          <p:cNvSpPr txBox="1"/>
          <p:nvPr/>
        </p:nvSpPr>
        <p:spPr>
          <a:xfrm>
            <a:off x="2982838" y="2549091"/>
            <a:ext cx="1723583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1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制作原因</a:t>
            </a:r>
          </a:p>
        </p:txBody>
      </p:sp>
      <p:sp>
        <p:nvSpPr>
          <p:cNvPr id="55" name="文本框 9"/>
          <p:cNvSpPr txBox="1"/>
          <p:nvPr/>
        </p:nvSpPr>
        <p:spPr>
          <a:xfrm>
            <a:off x="4636479" y="2551838"/>
            <a:ext cx="1611262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1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项目内容</a:t>
            </a:r>
          </a:p>
        </p:txBody>
      </p:sp>
      <p:sp>
        <p:nvSpPr>
          <p:cNvPr id="57" name="文本框 9"/>
          <p:cNvSpPr txBox="1"/>
          <p:nvPr/>
        </p:nvSpPr>
        <p:spPr>
          <a:xfrm>
            <a:off x="6338591" y="2551838"/>
            <a:ext cx="1401998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1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开发计划</a:t>
            </a:r>
          </a:p>
        </p:txBody>
      </p:sp>
      <p:sp>
        <p:nvSpPr>
          <p:cNvPr id="63" name="Freeform 5"/>
          <p:cNvSpPr/>
          <p:nvPr/>
        </p:nvSpPr>
        <p:spPr bwMode="auto">
          <a:xfrm>
            <a:off x="3637930" y="0"/>
            <a:ext cx="1870372" cy="791722"/>
          </a:xfrm>
          <a:custGeom>
            <a:avLst/>
            <a:gdLst/>
            <a:ahLst/>
            <a:cxnLst/>
            <a:rect l="l" t="t" r="r" b="b"/>
            <a:pathLst>
              <a:path w="1212931" h="513429">
                <a:moveTo>
                  <a:pt x="0" y="0"/>
                </a:moveTo>
                <a:lnTo>
                  <a:pt x="1212931" y="0"/>
                </a:lnTo>
                <a:cubicBezTo>
                  <a:pt x="1210875" y="8189"/>
                  <a:pt x="1207259" y="15721"/>
                  <a:pt x="1202896" y="22772"/>
                </a:cubicBezTo>
                <a:lnTo>
                  <a:pt x="956422" y="454561"/>
                </a:lnTo>
                <a:cubicBezTo>
                  <a:pt x="946115" y="471761"/>
                  <a:pt x="931774" y="486697"/>
                  <a:pt x="913401" y="497559"/>
                </a:cubicBezTo>
                <a:cubicBezTo>
                  <a:pt x="894131" y="508874"/>
                  <a:pt x="873069" y="513853"/>
                  <a:pt x="852006" y="513401"/>
                </a:cubicBezTo>
                <a:lnTo>
                  <a:pt x="358161" y="513401"/>
                </a:lnTo>
                <a:cubicBezTo>
                  <a:pt x="338443" y="513401"/>
                  <a:pt x="317829" y="508422"/>
                  <a:pt x="299456" y="497559"/>
                </a:cubicBezTo>
                <a:cubicBezTo>
                  <a:pt x="281082" y="486697"/>
                  <a:pt x="266294" y="471761"/>
                  <a:pt x="256435" y="454109"/>
                </a:cubicBezTo>
                <a:lnTo>
                  <a:pt x="8616" y="20509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70415" y="18961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000"/>
                            </p:stCondLst>
                            <p:childTnLst>
                              <p:par>
                                <p:cTn id="7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6" grpId="0" animBg="1"/>
      <p:bldP spid="25" grpId="0" animBg="1"/>
      <p:bldP spid="27" grpId="0" animBg="1"/>
      <p:bldP spid="29" grpId="0" animBg="1"/>
      <p:bldP spid="30" grpId="0" animBg="1"/>
      <p:bldP spid="36" grpId="0" animBg="1"/>
      <p:bldP spid="37" grpId="0" animBg="1"/>
      <p:bldP spid="40" grpId="0" animBg="1"/>
      <p:bldP spid="53" grpId="0"/>
      <p:bldP spid="55" grpId="0"/>
      <p:bldP spid="5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0" y="1372"/>
            <a:ext cx="9144001" cy="5142128"/>
            <a:chOff x="0" y="1372"/>
            <a:chExt cx="9144001" cy="5142128"/>
          </a:xfrm>
        </p:grpSpPr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2"/>
              <a:ext cx="9144000" cy="5140757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" y="3459315"/>
              <a:ext cx="5906536" cy="1684185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2518" y="2667267"/>
              <a:ext cx="3541483" cy="2457704"/>
            </a:xfrm>
            <a:prstGeom prst="rect">
              <a:avLst/>
            </a:prstGeom>
          </p:spPr>
        </p:pic>
      </p:grpSp>
      <p:sp>
        <p:nvSpPr>
          <p:cNvPr id="12" name="文本框 9"/>
          <p:cNvSpPr txBox="1"/>
          <p:nvPr/>
        </p:nvSpPr>
        <p:spPr>
          <a:xfrm>
            <a:off x="2491740" y="2710482"/>
            <a:ext cx="4264660" cy="6223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1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游戏简介</a:t>
            </a:r>
          </a:p>
        </p:txBody>
      </p:sp>
      <p:sp>
        <p:nvSpPr>
          <p:cNvPr id="13" name="Freeform 5"/>
          <p:cNvSpPr/>
          <p:nvPr/>
        </p:nvSpPr>
        <p:spPr bwMode="auto">
          <a:xfrm>
            <a:off x="3901440" y="1428780"/>
            <a:ext cx="1341120" cy="120917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TextBox 7"/>
          <p:cNvSpPr>
            <a:spLocks noChangeArrowheads="1"/>
          </p:cNvSpPr>
          <p:nvPr/>
        </p:nvSpPr>
        <p:spPr bwMode="auto">
          <a:xfrm>
            <a:off x="2491740" y="607789"/>
            <a:ext cx="416052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DBB061">
                    <a:lumMod val="20000"/>
                    <a:lumOff val="80000"/>
                  </a:srgbClr>
                </a:solidFill>
                <a:effectLst/>
                <a:uLnTx/>
                <a:uFillTx/>
                <a:latin typeface="Swis721 Th BT" pitchFamily="34" charset="0"/>
                <a:ea typeface="微软雅黑" panose="020B0503020204020204" pitchFamily="34" charset="-122"/>
                <a:cs typeface="LilyUPC" pitchFamily="34" charset="-34"/>
                <a:sym typeface="微软雅黑" panose="020B0503020204020204" pitchFamily="34" charset="-122"/>
              </a:rPr>
              <a:t>THE BUSENESS PLAN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DBB061">
                  <a:lumMod val="20000"/>
                  <a:lumOff val="80000"/>
                </a:srgbClr>
              </a:solidFill>
              <a:effectLst/>
              <a:uLnTx/>
              <a:uFillTx/>
              <a:latin typeface="Swis721 Th BT" pitchFamily="34" charset="0"/>
              <a:ea typeface="微软雅黑" panose="020B0503020204020204" pitchFamily="34" charset="-122"/>
              <a:cs typeface="LilyUPC" pitchFamily="34" charset="-34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92088" y="1700361"/>
            <a:ext cx="75982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01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 descr="yun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58866" y="498459"/>
            <a:ext cx="834518" cy="438824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2" name="图片 1" descr="yun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120856" y="498459"/>
            <a:ext cx="834518" cy="438824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7" name="圆角矩形 6"/>
          <p:cNvSpPr/>
          <p:nvPr/>
        </p:nvSpPr>
        <p:spPr>
          <a:xfrm>
            <a:off x="609704" y="1214755"/>
            <a:ext cx="5025390" cy="1903753"/>
          </a:xfrm>
          <a:prstGeom prst="roundRect">
            <a:avLst/>
          </a:prstGeom>
          <a:solidFill>
            <a:schemeClr val="tx2">
              <a:lumMod val="20000"/>
              <a:lumOff val="80000"/>
              <a:alpha val="3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dist="17961" dir="2700000" algn="ctr" rotWithShape="0">
              <a:schemeClr val="tx1">
                <a:gamma/>
                <a:shade val="60000"/>
                <a:invGamma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76605" y="356870"/>
            <a:ext cx="4691380" cy="3444875"/>
            <a:chOff x="2552" y="506"/>
            <a:chExt cx="7388" cy="5425"/>
          </a:xfrm>
        </p:grpSpPr>
        <p:sp>
          <p:nvSpPr>
            <p:cNvPr id="4" name="文本框 3"/>
            <p:cNvSpPr txBox="1"/>
            <p:nvPr/>
          </p:nvSpPr>
          <p:spPr>
            <a:xfrm>
              <a:off x="7172" y="506"/>
              <a:ext cx="2715" cy="1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/>
                <a:t>简介</a:t>
              </a: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2552" y="1908"/>
              <a:ext cx="7388" cy="40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   </a:t>
              </a:r>
              <a:r>
                <a:rPr lang="zh-CN" altLang="en-US" sz="2000" dirty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这是一款以三国为题材的回合制SLG模拟战略类游戏</a:t>
              </a:r>
              <a:r>
                <a:rPr lang="en-US" altLang="zh-CN" sz="2000" dirty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,</a:t>
              </a:r>
              <a:r>
                <a:rPr lang="zh-CN" altLang="en-US" sz="2000" dirty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游戏中每名玩家扮演一个势力的主公</a:t>
              </a:r>
              <a:r>
                <a:rPr lang="en-US" altLang="zh-CN" sz="2000" dirty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,</a:t>
              </a:r>
              <a:r>
                <a:rPr lang="zh-CN" altLang="en-US" sz="2000" dirty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逐鹿中原。玩家可以通过军事实力进行征服</a:t>
              </a:r>
              <a:r>
                <a:rPr lang="en-US" altLang="zh-CN" sz="2000" dirty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,</a:t>
              </a:r>
              <a:r>
                <a:rPr lang="zh-CN" altLang="en-US" sz="2000" dirty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也可以通过外交手段使别人屈服或者结成同盟，从而取得游戏的胜利。</a:t>
              </a:r>
              <a:endParaRPr lang="zh-CN" altLang="en-US" sz="2000" dirty="0"/>
            </a:p>
            <a:p>
              <a:endParaRPr lang="zh-CN" altLang="en-US" sz="2000" dirty="0"/>
            </a:p>
            <a:p>
              <a:r>
                <a:rPr lang="zh-CN" altLang="en-US" sz="2000" dirty="0"/>
                <a:t>   </a:t>
              </a: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3789680" y="3460115"/>
            <a:ext cx="4437380" cy="1322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</a:t>
            </a:r>
            <a:r>
              <a:rPr lang="zh-CN" altLang="en-US" sz="2000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游戏主要面向战略策略游戏爱好者和三国迷。但同时</a:t>
            </a:r>
            <a:r>
              <a:rPr lang="en-US" altLang="zh-CN" sz="2000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,</a:t>
            </a:r>
            <a:r>
              <a:rPr lang="zh-CN" altLang="en-US" sz="2000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我们致力于给每个玩家一个简单而又有趣的体验</a:t>
            </a:r>
            <a:r>
              <a:rPr lang="en-US" altLang="zh-CN" sz="2000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,</a:t>
            </a:r>
            <a:r>
              <a:rPr lang="zh-CN" altLang="en-US" sz="2000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因此游戏机制会像桌游一样简单快速且有趣。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3710305" y="3460115"/>
            <a:ext cx="4516755" cy="1322070"/>
          </a:xfrm>
          <a:prstGeom prst="roundRect">
            <a:avLst/>
          </a:prstGeom>
          <a:solidFill>
            <a:schemeClr val="tx2">
              <a:alpha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dist="17961" dir="2700000" algn="ctr" rotWithShape="0">
              <a:schemeClr val="tx1">
                <a:gamma/>
                <a:shade val="60000"/>
                <a:invGamma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/>
      <p:bldP spid="8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0" y="1372"/>
            <a:ext cx="9144001" cy="5142128"/>
            <a:chOff x="0" y="1372"/>
            <a:chExt cx="9144001" cy="5142128"/>
          </a:xfrm>
        </p:grpSpPr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2"/>
              <a:ext cx="9144000" cy="5140757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" y="3459315"/>
              <a:ext cx="5906536" cy="1684185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2518" y="2667267"/>
              <a:ext cx="3541483" cy="2457704"/>
            </a:xfrm>
            <a:prstGeom prst="rect">
              <a:avLst/>
            </a:prstGeom>
          </p:spPr>
        </p:pic>
      </p:grpSp>
      <p:sp>
        <p:nvSpPr>
          <p:cNvPr id="12" name="文本框 9"/>
          <p:cNvSpPr txBox="1"/>
          <p:nvPr/>
        </p:nvSpPr>
        <p:spPr>
          <a:xfrm>
            <a:off x="2491740" y="2710482"/>
            <a:ext cx="4264660" cy="6223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1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制作原因</a:t>
            </a:r>
          </a:p>
        </p:txBody>
      </p:sp>
      <p:sp>
        <p:nvSpPr>
          <p:cNvPr id="13" name="Freeform 5"/>
          <p:cNvSpPr/>
          <p:nvPr/>
        </p:nvSpPr>
        <p:spPr bwMode="auto">
          <a:xfrm>
            <a:off x="3901440" y="1428780"/>
            <a:ext cx="1341120" cy="120917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TextBox 7"/>
          <p:cNvSpPr>
            <a:spLocks noChangeArrowheads="1"/>
          </p:cNvSpPr>
          <p:nvPr/>
        </p:nvSpPr>
        <p:spPr bwMode="auto">
          <a:xfrm>
            <a:off x="2491740" y="607789"/>
            <a:ext cx="416052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DBB061">
                    <a:lumMod val="20000"/>
                    <a:lumOff val="80000"/>
                  </a:srgbClr>
                </a:solidFill>
                <a:effectLst/>
                <a:uLnTx/>
                <a:uFillTx/>
                <a:latin typeface="Swis721 Th BT" pitchFamily="34" charset="0"/>
                <a:ea typeface="微软雅黑" panose="020B0503020204020204" pitchFamily="34" charset="-122"/>
                <a:cs typeface="LilyUPC" pitchFamily="34" charset="-34"/>
                <a:sym typeface="微软雅黑" panose="020B0503020204020204" pitchFamily="34" charset="-122"/>
              </a:rPr>
              <a:t>THE BUSENESS PLAN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DBB061">
                  <a:lumMod val="20000"/>
                  <a:lumOff val="80000"/>
                </a:srgbClr>
              </a:solidFill>
              <a:effectLst/>
              <a:uLnTx/>
              <a:uFillTx/>
              <a:latin typeface="Swis721 Th BT" pitchFamily="34" charset="0"/>
              <a:ea typeface="微软雅黑" panose="020B0503020204020204" pitchFamily="34" charset="-122"/>
              <a:cs typeface="LilyUPC" pitchFamily="34" charset="-34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92088" y="1700361"/>
            <a:ext cx="75982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02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墨迹4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159180" y="1316868"/>
            <a:ext cx="2826248" cy="2966162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3903976" y="1750534"/>
            <a:ext cx="1838960" cy="2089991"/>
            <a:chOff x="3593582" y="2265028"/>
            <a:chExt cx="2470750" cy="2808026"/>
          </a:xfrm>
        </p:grpSpPr>
        <p:pic>
          <p:nvPicPr>
            <p:cNvPr id="34" name="图片 33" descr="墨迹箭头2.pn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9505267">
              <a:off x="5358769" y="2986801"/>
              <a:ext cx="705563" cy="550288"/>
            </a:xfrm>
            <a:prstGeom prst="rect">
              <a:avLst/>
            </a:prstGeom>
          </p:spPr>
        </p:pic>
        <p:pic>
          <p:nvPicPr>
            <p:cNvPr id="35" name="图片 34" descr="墨迹箭头2.pn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3155225">
              <a:off x="3515543" y="2343067"/>
              <a:ext cx="705953" cy="549875"/>
            </a:xfrm>
            <a:prstGeom prst="rect">
              <a:avLst/>
            </a:prstGeom>
          </p:spPr>
        </p:pic>
        <p:pic>
          <p:nvPicPr>
            <p:cNvPr id="37" name="图片 36" descr="墨迹箭头2.pn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7424774" flipV="1">
              <a:off x="3868972" y="4445140"/>
              <a:ext cx="705953" cy="549875"/>
            </a:xfrm>
            <a:prstGeom prst="rect">
              <a:avLst/>
            </a:prstGeom>
          </p:spPr>
        </p:pic>
      </p:grpSp>
      <p:pic>
        <p:nvPicPr>
          <p:cNvPr id="39" name="图片 38" descr="墨迹3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593643" y="1481863"/>
            <a:ext cx="338729" cy="313889"/>
          </a:xfrm>
          <a:prstGeom prst="rect">
            <a:avLst/>
          </a:prstGeom>
        </p:spPr>
      </p:pic>
      <p:pic>
        <p:nvPicPr>
          <p:cNvPr id="40" name="图片 39" descr="墨迹3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638156" y="2205126"/>
            <a:ext cx="338729" cy="313889"/>
          </a:xfrm>
          <a:prstGeom prst="rect">
            <a:avLst/>
          </a:prstGeom>
        </p:spPr>
      </p:pic>
      <p:pic>
        <p:nvPicPr>
          <p:cNvPr id="43" name="图片 42" descr="墨迹3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000618" y="3894843"/>
            <a:ext cx="338729" cy="313889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327" y="2254912"/>
            <a:ext cx="1170734" cy="1207681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338955" y="2446655"/>
            <a:ext cx="7531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</a:rPr>
              <a:t>制作原因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43305" y="973455"/>
            <a:ext cx="269051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①组长分析这类游戏技术上较为容易实现</a:t>
            </a:r>
            <a:r>
              <a:rPr lang="zh-CN" altLang="en-US" dirty="0"/>
              <a:t>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985428" y="1818483"/>
            <a:ext cx="30511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②我们小组成员喜欢战略策略游戏</a:t>
            </a:r>
            <a:r>
              <a:rPr lang="en-US" altLang="zh-CN" sz="2000" b="1" dirty="0"/>
              <a:t>,</a:t>
            </a:r>
            <a:r>
              <a:rPr lang="zh-CN" altLang="en-US" sz="2000" b="1" dirty="0"/>
              <a:t>同时热爱历史。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388563" y="4237236"/>
            <a:ext cx="38569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③组员一致认为同一题材的游戏众多</a:t>
            </a:r>
            <a:r>
              <a:rPr lang="en-US" altLang="zh-CN" sz="2000" b="1" dirty="0"/>
              <a:t>,</a:t>
            </a:r>
            <a:r>
              <a:rPr lang="zh-CN" altLang="en-US" sz="2000" b="1" dirty="0"/>
              <a:t>方便借鉴其中的精华。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9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0" y="1372"/>
            <a:ext cx="9144001" cy="5142128"/>
            <a:chOff x="0" y="1372"/>
            <a:chExt cx="9144001" cy="5142128"/>
          </a:xfrm>
        </p:grpSpPr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2"/>
              <a:ext cx="9144000" cy="5140757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" y="3459315"/>
              <a:ext cx="5906536" cy="1684185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2518" y="2667267"/>
              <a:ext cx="3541483" cy="2457704"/>
            </a:xfrm>
            <a:prstGeom prst="rect">
              <a:avLst/>
            </a:prstGeom>
          </p:spPr>
        </p:pic>
      </p:grpSp>
      <p:sp>
        <p:nvSpPr>
          <p:cNvPr id="12" name="文本框 9"/>
          <p:cNvSpPr txBox="1"/>
          <p:nvPr/>
        </p:nvSpPr>
        <p:spPr>
          <a:xfrm>
            <a:off x="2491740" y="2710482"/>
            <a:ext cx="4264660" cy="6223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1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项目内容</a:t>
            </a:r>
          </a:p>
        </p:txBody>
      </p:sp>
      <p:sp>
        <p:nvSpPr>
          <p:cNvPr id="13" name="Freeform 5"/>
          <p:cNvSpPr/>
          <p:nvPr/>
        </p:nvSpPr>
        <p:spPr bwMode="auto">
          <a:xfrm>
            <a:off x="3901440" y="1428780"/>
            <a:ext cx="1341120" cy="120917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TextBox 7"/>
          <p:cNvSpPr>
            <a:spLocks noChangeArrowheads="1"/>
          </p:cNvSpPr>
          <p:nvPr/>
        </p:nvSpPr>
        <p:spPr bwMode="auto">
          <a:xfrm>
            <a:off x="2491740" y="607789"/>
            <a:ext cx="416052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DBB061">
                    <a:lumMod val="20000"/>
                    <a:lumOff val="80000"/>
                  </a:srgbClr>
                </a:solidFill>
                <a:effectLst/>
                <a:uLnTx/>
                <a:uFillTx/>
                <a:latin typeface="Swis721 Th BT" pitchFamily="34" charset="0"/>
                <a:ea typeface="微软雅黑" panose="020B0503020204020204" pitchFamily="34" charset="-122"/>
                <a:cs typeface="LilyUPC" pitchFamily="34" charset="-34"/>
                <a:sym typeface="微软雅黑" panose="020B0503020204020204" pitchFamily="34" charset="-122"/>
              </a:rPr>
              <a:t>THE BUSENESS PLAN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DBB061">
                  <a:lumMod val="20000"/>
                  <a:lumOff val="80000"/>
                </a:srgbClr>
              </a:solidFill>
              <a:effectLst/>
              <a:uLnTx/>
              <a:uFillTx/>
              <a:latin typeface="Swis721 Th BT" pitchFamily="34" charset="0"/>
              <a:ea typeface="微软雅黑" panose="020B0503020204020204" pitchFamily="34" charset="-122"/>
              <a:cs typeface="LilyUPC" pitchFamily="34" charset="-34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92088" y="1700361"/>
            <a:ext cx="75982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03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881125" y="539733"/>
            <a:ext cx="1940448" cy="1669413"/>
            <a:chOff x="4190332" y="843558"/>
            <a:chExt cx="1940448" cy="1669413"/>
          </a:xfrm>
        </p:grpSpPr>
        <p:pic>
          <p:nvPicPr>
            <p:cNvPr id="2" name="Picture 3" descr="D:\png\12-05_0014_图层-2-副本-2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736" r="6608" b="5272"/>
            <a:stretch>
              <a:fillRect/>
            </a:stretch>
          </p:blipFill>
          <p:spPr bwMode="auto">
            <a:xfrm>
              <a:off x="4190332" y="843558"/>
              <a:ext cx="1940448" cy="16694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4635173" y="1182053"/>
              <a:ext cx="1130519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sz="18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endParaRPr>
            </a:p>
            <a:p>
              <a:endParaRPr lang="zh-CN" altLang="en-US" sz="18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endParaRPr>
            </a:p>
          </p:txBody>
        </p:sp>
      </p:grpSp>
      <p:pic>
        <p:nvPicPr>
          <p:cNvPr id="5128" name="Picture 8" descr="D:\png\01010000288888_0004_图层-16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7139" y="1539637"/>
            <a:ext cx="1595119" cy="1469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D:\png\xiqi5g055808_0000_图层-7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82455"/>
            <a:ext cx="2400087" cy="2738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组合 19"/>
          <p:cNvGrpSpPr/>
          <p:nvPr/>
        </p:nvGrpSpPr>
        <p:grpSpPr>
          <a:xfrm>
            <a:off x="1940864" y="2814472"/>
            <a:ext cx="1940448" cy="1669413"/>
            <a:chOff x="4190332" y="843558"/>
            <a:chExt cx="1940448" cy="1669413"/>
          </a:xfrm>
        </p:grpSpPr>
        <p:pic>
          <p:nvPicPr>
            <p:cNvPr id="21" name="Picture 3" descr="D:\png\12-05_0014_图层-2-副本-2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736" r="6608" b="5272"/>
            <a:stretch>
              <a:fillRect/>
            </a:stretch>
          </p:blipFill>
          <p:spPr bwMode="auto">
            <a:xfrm>
              <a:off x="4190332" y="843558"/>
              <a:ext cx="1940448" cy="16694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Box 21"/>
            <p:cNvSpPr txBox="1"/>
            <p:nvPr/>
          </p:nvSpPr>
          <p:spPr>
            <a:xfrm>
              <a:off x="4649778" y="1245553"/>
              <a:ext cx="1130519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sz="14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endParaRPr>
            </a:p>
            <a:p>
              <a:endParaRPr lang="zh-CN" altLang="en-US" sz="14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25253" y="3198890"/>
            <a:ext cx="1940448" cy="1669413"/>
            <a:chOff x="4835492" y="1183918"/>
            <a:chExt cx="1940448" cy="1669413"/>
          </a:xfrm>
        </p:grpSpPr>
        <p:pic>
          <p:nvPicPr>
            <p:cNvPr id="24" name="Picture 3" descr="D:\png\12-05_0014_图层-2-副本-2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736" r="6608" b="5272"/>
            <a:stretch>
              <a:fillRect/>
            </a:stretch>
          </p:blipFill>
          <p:spPr bwMode="auto">
            <a:xfrm>
              <a:off x="4835492" y="1183918"/>
              <a:ext cx="1940448" cy="16694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/>
            <p:cNvSpPr txBox="1"/>
            <p:nvPr/>
          </p:nvSpPr>
          <p:spPr>
            <a:xfrm>
              <a:off x="5307003" y="1571308"/>
              <a:ext cx="1130519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sz="14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endParaRPr>
            </a:p>
            <a:p>
              <a:endParaRPr lang="zh-CN" altLang="en-US" sz="14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endParaRPr>
            </a:p>
          </p:txBody>
        </p:sp>
      </p:grpSp>
      <p:pic>
        <p:nvPicPr>
          <p:cNvPr id="3" name="Picture 2" descr="C:\Documents and Settings\Administrator\桌面\244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151217" y="1953552"/>
            <a:ext cx="1437384" cy="2173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4501949" y="2516567"/>
            <a:ext cx="86889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开发目标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424680" y="943610"/>
            <a:ext cx="933450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基本目标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2524125" y="3246755"/>
            <a:ext cx="774065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中级目标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149975" y="3622040"/>
            <a:ext cx="891540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高级目标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8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300"/>
                            </p:stCondLst>
                            <p:childTnLst>
                              <p:par>
                                <p:cTn id="4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D:\png\0101000028865661_0007_图层-2-副本-7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570087" y="2322710"/>
            <a:ext cx="1061769" cy="600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D:\png\0101000028865661_0007_图层-2-副本-7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213501" y="2322710"/>
            <a:ext cx="1061769" cy="600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D:\png\0101000028865661_0007_图层-2-副本-7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705510" y="1980739"/>
            <a:ext cx="127351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780238" y="598895"/>
            <a:ext cx="225838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地图</a:t>
            </a:r>
            <a:r>
              <a:rPr lang="en-US" altLang="zh-CN" sz="2000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—</a:t>
            </a:r>
            <a:r>
              <a:rPr lang="zh-CN" altLang="en-US" sz="2000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城池、武将系统、内政系统、军事系统、简单的</a:t>
            </a:r>
            <a:r>
              <a:rPr lang="en-US" altLang="zh-CN" sz="2000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AI</a:t>
            </a:r>
            <a:r>
              <a:rPr lang="zh-CN" altLang="en-US" sz="2000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等等</a:t>
            </a:r>
            <a:endParaRPr lang="en-US" altLang="zh-CN" sz="2000" dirty="0">
              <a:latin typeface="方正黑体简体" panose="03000509000000000000" pitchFamily="65" charset="-122"/>
              <a:ea typeface="方正黑体简体" panose="03000509000000000000" pitchFamily="65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84554" y="370322"/>
            <a:ext cx="248927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外交系统、计策系统、可操纵的战斗界面、官位</a:t>
            </a:r>
            <a:r>
              <a:rPr lang="en-US" altLang="zh-CN" sz="2000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-</a:t>
            </a:r>
            <a:r>
              <a:rPr lang="zh-CN" altLang="en-US" sz="2000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头衔系统、多种胜利条件等等</a:t>
            </a:r>
          </a:p>
        </p:txBody>
      </p:sp>
      <p:sp>
        <p:nvSpPr>
          <p:cNvPr id="10" name="矩形 9"/>
          <p:cNvSpPr/>
          <p:nvPr/>
        </p:nvSpPr>
        <p:spPr>
          <a:xfrm>
            <a:off x="6019762" y="678098"/>
            <a:ext cx="24892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复杂的资源、中等的</a:t>
            </a:r>
            <a:r>
              <a:rPr lang="en-US" altLang="zh-CN" sz="2000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AI</a:t>
            </a:r>
            <a:r>
              <a:rPr lang="zh-CN" altLang="en-US" sz="2000" dirty="0">
                <a:latin typeface="方正黑体简体" panose="03000509000000000000" pitchFamily="65" charset="-122"/>
                <a:ea typeface="方正黑体简体" panose="03000509000000000000" pitchFamily="65" charset="-122"/>
              </a:rPr>
              <a:t>、武将的特殊能力、更加复杂的地图等等、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115616" y="2869247"/>
            <a:ext cx="1970712" cy="1669743"/>
            <a:chOff x="1115616" y="2869247"/>
            <a:chExt cx="1970712" cy="1669743"/>
          </a:xfrm>
        </p:grpSpPr>
        <p:pic>
          <p:nvPicPr>
            <p:cNvPr id="2" name="Picture 5" descr="D:\png\画面与情绪2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5616" y="2869247"/>
              <a:ext cx="1970712" cy="1669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1562656" y="3334702"/>
              <a:ext cx="1076960" cy="9531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</a:rPr>
                <a:t>基本目标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225691" y="2733839"/>
            <a:ext cx="2232248" cy="1891337"/>
            <a:chOff x="3225691" y="2733839"/>
            <a:chExt cx="2232248" cy="1891337"/>
          </a:xfrm>
        </p:grpSpPr>
        <p:pic>
          <p:nvPicPr>
            <p:cNvPr id="3" name="Picture 5" descr="D:\png\画面与情绪2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25691" y="2733839"/>
              <a:ext cx="2232248" cy="18913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3835926" y="3279939"/>
              <a:ext cx="1012190" cy="9531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</a:rPr>
                <a:t>中极目标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868144" y="2844482"/>
            <a:ext cx="1970712" cy="1669743"/>
            <a:chOff x="5868144" y="2844482"/>
            <a:chExt cx="1970712" cy="1669743"/>
          </a:xfrm>
        </p:grpSpPr>
        <p:pic>
          <p:nvPicPr>
            <p:cNvPr id="4" name="Picture 5" descr="D:\png\画面与情绪2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68144" y="2844482"/>
              <a:ext cx="1970712" cy="1669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6329154" y="3334702"/>
              <a:ext cx="1048385" cy="9531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</a:rPr>
                <a:t>高级目标</a:t>
              </a:r>
            </a:p>
          </p:txBody>
        </p:sp>
      </p:grpSp>
      <p:pic>
        <p:nvPicPr>
          <p:cNvPr id="3074" name="Picture 2" descr="D:\png\12-03_0011_图层-5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641" y="4052996"/>
            <a:ext cx="561976" cy="687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D:\png\12-03_0011_图层-5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678813" flipH="1">
            <a:off x="3775844" y="4319559"/>
            <a:ext cx="724566" cy="889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D:\png\12-03_0011_图层-5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678813" flipH="1">
            <a:off x="3016764" y="4439857"/>
            <a:ext cx="362283" cy="44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6" descr="C:\Users\liujicai01\Desktop\png\_0003_素材中国-sccnn.com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682" y="4458413"/>
            <a:ext cx="1308885" cy="563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713">
        <p:blinds dir="vert"/>
      </p:transition>
    </mc:Choice>
    <mc:Fallback xmlns="">
      <p:transition spd="slow" advClick="0" advTm="371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8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8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e3e3b8a3-2bfe-428b-a9c6-db902e359498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3"/>
</p:tagLst>
</file>

<file path=ppt/theme/theme1.xml><?xml version="1.0" encoding="utf-8"?>
<a:theme xmlns:a="http://schemas.openxmlformats.org/drawingml/2006/main" name="2_Default Design">
  <a:themeElements>
    <a:clrScheme name="2_Default Design 2">
      <a:dk1>
        <a:srgbClr val="000000"/>
      </a:dk1>
      <a:lt1>
        <a:srgbClr val="FFFFFF"/>
      </a:lt1>
      <a:dk2>
        <a:srgbClr val="AFE91F"/>
      </a:dk2>
      <a:lt2>
        <a:srgbClr val="B2B2B2"/>
      </a:lt2>
      <a:accent1>
        <a:srgbClr val="70D34D"/>
      </a:accent1>
      <a:accent2>
        <a:srgbClr val="4192DB"/>
      </a:accent2>
      <a:accent3>
        <a:srgbClr val="FFFFFF"/>
      </a:accent3>
      <a:accent4>
        <a:srgbClr val="000000"/>
      </a:accent4>
      <a:accent5>
        <a:srgbClr val="BBE6B2"/>
      </a:accent5>
      <a:accent6>
        <a:srgbClr val="3A84C6"/>
      </a:accent6>
      <a:hlink>
        <a:srgbClr val="EC7A24"/>
      </a:hlink>
      <a:folHlink>
        <a:srgbClr val="AB6CCE"/>
      </a:folHlink>
    </a:clrScheme>
    <a:fontScheme name="2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>
            <a:lumMod val="40000"/>
            <a:lumOff val="60000"/>
          </a:schemeClr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2_Default Design 1">
        <a:dk1>
          <a:srgbClr val="000000"/>
        </a:dk1>
        <a:lt1>
          <a:srgbClr val="FFFFFF"/>
        </a:lt1>
        <a:dk2>
          <a:srgbClr val="FDD903"/>
        </a:dk2>
        <a:lt2>
          <a:srgbClr val="B2B2B2"/>
        </a:lt2>
        <a:accent1>
          <a:srgbClr val="FF9900"/>
        </a:accent1>
        <a:accent2>
          <a:srgbClr val="76C73F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6AB438"/>
        </a:accent6>
        <a:hlink>
          <a:srgbClr val="E2507A"/>
        </a:hlink>
        <a:folHlink>
          <a:srgbClr val="5ACAA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2">
        <a:dk1>
          <a:srgbClr val="000000"/>
        </a:dk1>
        <a:lt1>
          <a:srgbClr val="FFFFFF"/>
        </a:lt1>
        <a:dk2>
          <a:srgbClr val="AFE91F"/>
        </a:dk2>
        <a:lt2>
          <a:srgbClr val="B2B2B2"/>
        </a:lt2>
        <a:accent1>
          <a:srgbClr val="70D34D"/>
        </a:accent1>
        <a:accent2>
          <a:srgbClr val="4192DB"/>
        </a:accent2>
        <a:accent3>
          <a:srgbClr val="FFFFFF"/>
        </a:accent3>
        <a:accent4>
          <a:srgbClr val="000000"/>
        </a:accent4>
        <a:accent5>
          <a:srgbClr val="BBE6B2"/>
        </a:accent5>
        <a:accent6>
          <a:srgbClr val="3A84C6"/>
        </a:accent6>
        <a:hlink>
          <a:srgbClr val="EC7A24"/>
        </a:hlink>
        <a:folHlink>
          <a:srgbClr val="AB6C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3">
        <a:dk1>
          <a:srgbClr val="000000"/>
        </a:dk1>
        <a:lt1>
          <a:srgbClr val="FFFFFF"/>
        </a:lt1>
        <a:dk2>
          <a:srgbClr val="72D3F6"/>
        </a:dk2>
        <a:lt2>
          <a:srgbClr val="B2B2B2"/>
        </a:lt2>
        <a:accent1>
          <a:srgbClr val="51A0E1"/>
        </a:accent1>
        <a:accent2>
          <a:srgbClr val="7FCD53"/>
        </a:accent2>
        <a:accent3>
          <a:srgbClr val="FFFFFF"/>
        </a:accent3>
        <a:accent4>
          <a:srgbClr val="000000"/>
        </a:accent4>
        <a:accent5>
          <a:srgbClr val="B3CDEE"/>
        </a:accent5>
        <a:accent6>
          <a:srgbClr val="72BA4A"/>
        </a:accent6>
        <a:hlink>
          <a:srgbClr val="CB518E"/>
        </a:hlink>
        <a:folHlink>
          <a:srgbClr val="DB862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2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DBB061"/>
      </a:accent1>
      <a:accent2>
        <a:srgbClr val="A6742D"/>
      </a:accent2>
      <a:accent3>
        <a:srgbClr val="8A5142"/>
      </a:accent3>
      <a:accent4>
        <a:srgbClr val="FFFFFF"/>
      </a:accent4>
      <a:accent5>
        <a:srgbClr val="FFFFFF"/>
      </a:accent5>
      <a:accent6>
        <a:srgbClr val="CC3300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>
          <a:defRPr sz="1600" b="1" dirty="0" smtClean="0">
            <a:solidFill>
              <a:schemeClr val="accent6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536</Words>
  <Application>Microsoft Office PowerPoint</Application>
  <PresentationFormat>全屏显示(16:9)</PresentationFormat>
  <Paragraphs>92</Paragraphs>
  <Slides>16</Slides>
  <Notes>16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  <vt:variant>
        <vt:lpstr>自定义放映</vt:lpstr>
      </vt:variant>
      <vt:variant>
        <vt:i4>1</vt:i4>
      </vt:variant>
    </vt:vector>
  </HeadingPairs>
  <TitlesOfParts>
    <vt:vector size="29" baseType="lpstr">
      <vt:lpstr>Swis721 Th BT</vt:lpstr>
      <vt:lpstr>方正黑体简体</vt:lpstr>
      <vt:lpstr>华文行楷</vt:lpstr>
      <vt:lpstr>华文楷体</vt:lpstr>
      <vt:lpstr>华文新魏</vt:lpstr>
      <vt:lpstr>微软雅黑</vt:lpstr>
      <vt:lpstr>禹卫书法行书简体</vt:lpstr>
      <vt:lpstr>Arial</vt:lpstr>
      <vt:lpstr>Axure Handwriting</vt:lpstr>
      <vt:lpstr>Calibri</vt:lpstr>
      <vt:lpstr>2_Default Design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自定义放映 1</vt:lpstr>
    </vt:vector>
  </TitlesOfParts>
  <Company>Guild Design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PPT544</dc:title>
  <dc:creator>www.themegallery.com</dc:creator>
  <cp:lastModifiedBy>wx</cp:lastModifiedBy>
  <cp:revision>260</cp:revision>
  <cp:lastPrinted>2411-12-30T00:00:00Z</cp:lastPrinted>
  <dcterms:created xsi:type="dcterms:W3CDTF">2008-02-28T09:07:00Z</dcterms:created>
  <dcterms:modified xsi:type="dcterms:W3CDTF">2019-03-17T03:38:42Z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2052-11.1.0.8527</vt:lpwstr>
  </property>
</Properties>
</file>

<file path=docProps/thumbnail.jpeg>
</file>